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6" r:id="rId2"/>
    <p:sldId id="258" r:id="rId3"/>
    <p:sldId id="259" r:id="rId4"/>
    <p:sldId id="277" r:id="rId5"/>
    <p:sldId id="260" r:id="rId6"/>
    <p:sldId id="276" r:id="rId7"/>
    <p:sldId id="261" r:id="rId8"/>
    <p:sldId id="278" r:id="rId9"/>
    <p:sldId id="279" r:id="rId10"/>
    <p:sldId id="285" r:id="rId11"/>
    <p:sldId id="288" r:id="rId12"/>
    <p:sldId id="280" r:id="rId13"/>
    <p:sldId id="265" r:id="rId14"/>
    <p:sldId id="268" r:id="rId15"/>
    <p:sldId id="282" r:id="rId16"/>
    <p:sldId id="283" r:id="rId17"/>
    <p:sldId id="284" r:id="rId18"/>
    <p:sldId id="264" r:id="rId19"/>
    <p:sldId id="286" r:id="rId20"/>
    <p:sldId id="28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EED8-A1FE-4DEB-B721-F52641A93E23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825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EED8-A1FE-4DEB-B721-F52641A93E23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81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EED8-A1FE-4DEB-B721-F52641A93E23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429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EED8-A1FE-4DEB-B721-F52641A93E23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45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EED8-A1FE-4DEB-B721-F52641A93E23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634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EED8-A1FE-4DEB-B721-F52641A93E23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51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EED8-A1FE-4DEB-B721-F52641A93E23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422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EED8-A1FE-4DEB-B721-F52641A93E23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509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EED8-A1FE-4DEB-B721-F52641A93E23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193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EED8-A1FE-4DEB-B721-F52641A93E23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412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EED8-A1FE-4DEB-B721-F52641A93E23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929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8EED8-A1FE-4DEB-B721-F52641A93E23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273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mon.gov.ua/storage/app/media/news/2023/12/20/Vseukranske.doslidzhennya.vykorystannya.20.12.2023.pdf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justdancenow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justdancenow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app.kittl.com/" TargetMode="External"/><Relationship Id="rId3" Type="http://schemas.openxmlformats.org/officeDocument/2006/relationships/hyperlink" Target="https://www.craiyon.com/" TargetMode="External"/><Relationship Id="rId7" Type="http://schemas.openxmlformats.org/officeDocument/2006/relationships/hyperlink" Target="https://www.bing.com/" TargetMode="External"/><Relationship Id="rId2" Type="http://schemas.openxmlformats.org/officeDocument/2006/relationships/hyperlink" Target="https://dreamstudio.a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ryleap.ai/" TargetMode="External"/><Relationship Id="rId5" Type="http://schemas.openxmlformats.org/officeDocument/2006/relationships/hyperlink" Target="https://playgroundai.com/" TargetMode="External"/><Relationship Id="rId10" Type="http://schemas.openxmlformats.org/officeDocument/2006/relationships/image" Target="../media/image24.png"/><Relationship Id="rId4" Type="http://schemas.openxmlformats.org/officeDocument/2006/relationships/hyperlink" Target="https://pixlr.com/" TargetMode="External"/><Relationship Id="rId9" Type="http://schemas.openxmlformats.org/officeDocument/2006/relationships/hyperlink" Target="https://mon.gov.ua/storage/app/media/news/2023/12/20/Vseukranske.doslidzhennya.vykorystannya.20.12.2023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usiclab.chromeexperiments.com/Rhythm/" TargetMode="External"/><Relationship Id="rId2" Type="http://schemas.openxmlformats.org/officeDocument/2006/relationships/hyperlink" Target="https://www.musicca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s://mon.gov.ua/storage/app/media/news/2023/12/20/Vseukranske.doslidzhennya.vykorystannya.20.12.2023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hisissand.com/" TargetMode="External"/><Relationship Id="rId2" Type="http://schemas.openxmlformats.org/officeDocument/2006/relationships/hyperlink" Target="http://weavesil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hyperlink" Target="https://mon.gov.ua/storage/app/media/news/2023/12/20/Vseukranske.doslidzhennya.vykorystannya.20.12.2023.pdf" TargetMode="External"/><Relationship Id="rId4" Type="http://schemas.openxmlformats.org/officeDocument/2006/relationships/hyperlink" Target="https://musiclab.chromeexperiments.com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naurok.com.ua/post/model-navchannya-perevernutiy-klas-zminyuemo-osvitniy-proces" TargetMode="External"/><Relationship Id="rId3" Type="http://schemas.openxmlformats.org/officeDocument/2006/relationships/hyperlink" Target="https://lenakogyt.blogspot.com/p/blog-page_9003.html" TargetMode="External"/><Relationship Id="rId7" Type="http://schemas.openxmlformats.org/officeDocument/2006/relationships/hyperlink" Target="https://nus.org.ua/articles/doslidzhuvaty-ne-vyhodyachy-z-domu-29-onlajn-muzeyiv-aby-uriznomanitnyty-uroky/" TargetMode="External"/><Relationship Id="rId2" Type="http://schemas.openxmlformats.org/officeDocument/2006/relationships/hyperlink" Target="https://nus.org.ua/questions/zo-take-kompetentnisnyj-pidhid-u-navchanni-vidpovidaye-derzhavna-sluzhba-yakosti-osvit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an.ua/tourism/lifehacking/10922612-top-10-naykrashchih-virtualnih-ekskursiy-u-sviti.html" TargetMode="External"/><Relationship Id="rId5" Type="http://schemas.openxmlformats.org/officeDocument/2006/relationships/hyperlink" Target="https://www.travelandleisure.com/attractions/museums-galleries/museums-with-virtual-tours" TargetMode="External"/><Relationship Id="rId4" Type="http://schemas.openxmlformats.org/officeDocument/2006/relationships/hyperlink" Target="https://view.genial.ly/6037f746658af60d10226d04/interactive-content-servis-genially" TargetMode="External"/><Relationship Id="rId9" Type="http://schemas.openxmlformats.org/officeDocument/2006/relationships/hyperlink" Target="https://gptchat.in.ua/stvoryujte-vlasni-pisni-za-dopomogoyu-suno-i-microsoft-copilot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musicca.com/uk/vpravi/ritm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usicca.com/uk/vpravi/ritmi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app.genial.ly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view.genial.ly/6537cff2b4e6a4001179a380/interactive-content-kdi-mistectvo-10-11-kla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y.matterport.com/show/?m=K5MKrKcfyRW" TargetMode="External"/><Relationship Id="rId2" Type="http://schemas.openxmlformats.org/officeDocument/2006/relationships/hyperlink" Target="https://museums.authenticukraine.com.ua/ua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pp.nearpod.com/?pin=DE87CE9ED40D991E6DDC39D8010551F6-1&amp;&amp;utm_source=link" TargetMode="External"/><Relationship Id="rId5" Type="http://schemas.openxmlformats.org/officeDocument/2006/relationships/hyperlink" Target="https://app.nearpod.com/?pin=270D01E86B2BE6DD02EFB8540AE75DD0-1&amp;&amp;utm_source=link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9037" y="1385785"/>
            <a:ext cx="568233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 smtClean="0">
                <a:latin typeface="Bahnschrift Light" pitchFamily="34" charset="0"/>
              </a:rPr>
              <a:t>Урок,проведений</a:t>
            </a:r>
            <a:r>
              <a:rPr lang="ru-RU" sz="3600" dirty="0">
                <a:latin typeface="Bahnschrift Light" pitchFamily="34" charset="0"/>
              </a:rPr>
              <a:t> </a:t>
            </a:r>
            <a:endParaRPr lang="ru-RU" sz="3600" dirty="0" smtClean="0">
              <a:latin typeface="Bahnschrift Light" pitchFamily="34" charset="0"/>
            </a:endParaRPr>
          </a:p>
          <a:p>
            <a:r>
              <a:rPr lang="ru-RU" sz="3600" b="1" dirty="0" smtClean="0">
                <a:latin typeface="Bahnschrift Light" pitchFamily="34" charset="0"/>
              </a:rPr>
              <a:t>нестандартно,</a:t>
            </a:r>
            <a:r>
              <a:rPr lang="ru-RU" sz="3600" dirty="0" smtClean="0">
                <a:latin typeface="Bahnschrift Light" pitchFamily="34" charset="0"/>
              </a:rPr>
              <a:t> </a:t>
            </a:r>
            <a:r>
              <a:rPr lang="ru-RU" sz="3600" dirty="0" err="1">
                <a:latin typeface="Bahnschrift Light" pitchFamily="34" charset="0"/>
              </a:rPr>
              <a:t>стимулює</a:t>
            </a:r>
            <a:r>
              <a:rPr lang="ru-RU" sz="3600" dirty="0">
                <a:latin typeface="Bahnschrift Light" pitchFamily="34" charset="0"/>
              </a:rPr>
              <a:t> </a:t>
            </a:r>
            <a:r>
              <a:rPr lang="ru-RU" sz="3600" dirty="0" err="1">
                <a:latin typeface="Bahnschrift Light" pitchFamily="34" charset="0"/>
              </a:rPr>
              <a:t>творчість</a:t>
            </a:r>
            <a:r>
              <a:rPr lang="ru-RU" sz="3600" dirty="0">
                <a:latin typeface="Bahnschrift Light" pitchFamily="34" charset="0"/>
              </a:rPr>
              <a:t> учителя і </a:t>
            </a:r>
            <a:r>
              <a:rPr lang="ru-RU" sz="3600" dirty="0" err="1">
                <a:latin typeface="Bahnschrift Light" pitchFamily="34" charset="0"/>
              </a:rPr>
              <a:t>його</a:t>
            </a:r>
            <a:r>
              <a:rPr lang="ru-RU" sz="3600" dirty="0">
                <a:latin typeface="Bahnschrift Light" pitchFamily="34" charset="0"/>
              </a:rPr>
              <a:t> </a:t>
            </a:r>
            <a:r>
              <a:rPr lang="ru-RU" sz="3600" dirty="0" err="1">
                <a:latin typeface="Bahnschrift Light" pitchFamily="34" charset="0"/>
              </a:rPr>
              <a:t>вихованців</a:t>
            </a:r>
            <a:r>
              <a:rPr lang="ru-RU" sz="3600" dirty="0">
                <a:latin typeface="Bahnschrift Light" pitchFamily="34" charset="0"/>
              </a:rPr>
              <a:t>, </a:t>
            </a:r>
            <a:r>
              <a:rPr lang="ru-RU" sz="3600" dirty="0" err="1">
                <a:latin typeface="Bahnschrift Light" pitchFamily="34" charset="0"/>
              </a:rPr>
              <a:t>створює</a:t>
            </a:r>
            <a:r>
              <a:rPr lang="ru-RU" sz="3600" dirty="0">
                <a:latin typeface="Bahnschrift Light" pitchFamily="34" charset="0"/>
              </a:rPr>
              <a:t> </a:t>
            </a:r>
            <a:r>
              <a:rPr lang="ru-RU" sz="3600" dirty="0" err="1">
                <a:latin typeface="Bahnschrift Light" pitchFamily="34" charset="0"/>
              </a:rPr>
              <a:t>сприятливі</a:t>
            </a:r>
            <a:r>
              <a:rPr lang="ru-RU" sz="3600" dirty="0">
                <a:latin typeface="Bahnschrift Light" pitchFamily="34" charset="0"/>
              </a:rPr>
              <a:t> </a:t>
            </a:r>
            <a:r>
              <a:rPr lang="ru-RU" sz="3600" dirty="0" err="1">
                <a:latin typeface="Bahnschrift Light" pitchFamily="34" charset="0"/>
              </a:rPr>
              <a:t>умови</a:t>
            </a:r>
            <a:r>
              <a:rPr lang="ru-RU" sz="3600" dirty="0">
                <a:latin typeface="Bahnschrift Light" pitchFamily="34" charset="0"/>
              </a:rPr>
              <a:t> для </a:t>
            </a:r>
            <a:r>
              <a:rPr lang="ru-RU" sz="3600" dirty="0" err="1">
                <a:latin typeface="Bahnschrift Light" pitchFamily="34" charset="0"/>
              </a:rPr>
              <a:t>співробітництва</a:t>
            </a:r>
            <a:r>
              <a:rPr lang="ru-RU" sz="3600" dirty="0">
                <a:latin typeface="Bahnschrift Light" pitchFamily="34" charset="0"/>
              </a:rPr>
              <a:t> </a:t>
            </a:r>
            <a:r>
              <a:rPr lang="ru-RU" sz="3600" dirty="0" err="1">
                <a:latin typeface="Bahnschrift Light" pitchFamily="34" charset="0"/>
              </a:rPr>
              <a:t>учнів</a:t>
            </a:r>
            <a:r>
              <a:rPr lang="ru-RU" sz="3600" dirty="0">
                <a:latin typeface="Bahnschrift Light" pitchFamily="34" charset="0"/>
              </a:rPr>
              <a:t> один з одним і з учителем.</a:t>
            </a:r>
            <a:endParaRPr lang="uk-UA" sz="3600" dirty="0">
              <a:latin typeface="Bahnschrift Light" pitchFamily="34" charset="0"/>
            </a:endParaRPr>
          </a:p>
        </p:txBody>
      </p:sp>
      <p:pic>
        <p:nvPicPr>
          <p:cNvPr id="4" name="Рисунок 3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"/>
          <a:stretch/>
        </p:blipFill>
        <p:spPr>
          <a:xfrm>
            <a:off x="8" y="0"/>
            <a:ext cx="6379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7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6723" y="-7277"/>
            <a:ext cx="809206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 клас - музично танцювальні </a:t>
            </a:r>
            <a:r>
              <a:rPr lang="uk-UA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ритми </a:t>
            </a:r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Африканського культурного регіону 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4"/>
          <a:stretch/>
        </p:blipFill>
        <p:spPr>
          <a:xfrm>
            <a:off x="9711512" y="816225"/>
            <a:ext cx="2320669" cy="18903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27" y="1243584"/>
            <a:ext cx="9309807" cy="52681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574" y="3097437"/>
            <a:ext cx="2224546" cy="4108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512" y="3899136"/>
            <a:ext cx="2224545" cy="4611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574" y="4659770"/>
            <a:ext cx="2224543" cy="4780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39" y="5275734"/>
            <a:ext cx="2224542" cy="5070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37" y="5883829"/>
            <a:ext cx="2224544" cy="47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9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6723" y="-7277"/>
            <a:ext cx="1135646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 клас </a:t>
            </a:r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– дизайн + хореографія </a:t>
            </a:r>
            <a:endParaRPr lang="en-US" sz="36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  <a:r>
              <a:rPr lang="uk-UA" sz="2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айт</a:t>
            </a:r>
            <a:r>
              <a:rPr lang="uk-U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2"/>
              </a:rPr>
              <a:t>https://justdancenow.com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2"/>
              </a:rPr>
              <a:t>/</a:t>
            </a:r>
            <a:r>
              <a:rPr lang="uk-U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uk-U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танець – 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Apache (Jump On It</a:t>
            </a:r>
            <a:r>
              <a:rPr lang="uk-U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)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The </a:t>
            </a:r>
            <a:r>
              <a:rPr lang="en-US" sz="2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Sugarhill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Gang</a:t>
            </a:r>
            <a:endParaRPr 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91"/>
          <a:stretch/>
        </p:blipFill>
        <p:spPr>
          <a:xfrm>
            <a:off x="8859171" y="1757400"/>
            <a:ext cx="2707808" cy="49268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" b="11857"/>
          <a:stretch/>
        </p:blipFill>
        <p:spPr>
          <a:xfrm>
            <a:off x="4775499" y="1499616"/>
            <a:ext cx="2707808" cy="5038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94"/>
          <a:stretch/>
        </p:blipFill>
        <p:spPr>
          <a:xfrm>
            <a:off x="691827" y="1428216"/>
            <a:ext cx="2707808" cy="49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5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90638" y="5943558"/>
            <a:ext cx="4267200" cy="609600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>
                <a:hlinkClick r:id="rId2"/>
              </a:rPr>
              <a:t>https://justdancenow.com</a:t>
            </a:r>
            <a:r>
              <a:rPr lang="en-US" sz="3200" dirty="0" smtClean="0">
                <a:hlinkClick r:id="rId2"/>
              </a:rPr>
              <a:t>/</a:t>
            </a:r>
            <a:r>
              <a:rPr lang="en-US" sz="3200" dirty="0" smtClean="0"/>
              <a:t> 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2867" y="1632955"/>
            <a:ext cx="94583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Грати </a:t>
            </a:r>
            <a:r>
              <a:rPr lang="uk-UA" sz="2000" dirty="0"/>
              <a:t>в улюблену у світі танцювальну відеогру без ігрової консолі! Усе, що потрібно, щоб перетворити будь-яку кімнату на божевільний </a:t>
            </a:r>
            <a:r>
              <a:rPr lang="uk-UA" sz="2000" dirty="0" err="1"/>
              <a:t>танцпол</a:t>
            </a:r>
            <a:r>
              <a:rPr lang="uk-UA" sz="2000" dirty="0"/>
              <a:t>, — це підключений до Інтернету екран і </a:t>
            </a:r>
            <a:r>
              <a:rPr lang="uk-UA" sz="2000" dirty="0" err="1"/>
              <a:t>смартфон</a:t>
            </a:r>
            <a:r>
              <a:rPr lang="uk-UA" sz="2000" dirty="0"/>
              <a:t>, який можна використовувати як контролер!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68"/>
          <a:stretch/>
        </p:blipFill>
        <p:spPr>
          <a:xfrm>
            <a:off x="9678573" y="0"/>
            <a:ext cx="2513428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11111" r="63245" b="77814"/>
          <a:stretch/>
        </p:blipFill>
        <p:spPr bwMode="auto">
          <a:xfrm>
            <a:off x="-14514" y="2854129"/>
            <a:ext cx="9693087" cy="267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4348" y="562420"/>
            <a:ext cx="91368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 клас </a:t>
            </a:r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– музичне мистецтво + хореографія</a:t>
            </a:r>
            <a:endParaRPr lang="uk-UA" sz="36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649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джаст ден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4063" y="68687"/>
            <a:ext cx="91002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Приклад </a:t>
            </a:r>
            <a:r>
              <a:rPr lang="uk-UA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діяльності</a:t>
            </a:r>
            <a:r>
              <a:rPr lang="ru-RU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з сайтом </a:t>
            </a:r>
            <a:r>
              <a:rPr lang="en-US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Just Dance Now</a:t>
            </a:r>
            <a:endParaRPr lang="ru-RU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937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7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221" y="4473526"/>
            <a:ext cx="11760629" cy="2384474"/>
          </a:xfrm>
        </p:spPr>
        <p:txBody>
          <a:bodyPr>
            <a:noAutofit/>
          </a:bodyPr>
          <a:lstStyle/>
          <a:p>
            <a:pPr algn="l"/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завантажити додаток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 Dance Now</a:t>
            </a:r>
            <a:r>
              <a:rPr lang="uk-UA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пройти авторизацію (вік,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join room</a:t>
            </a:r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згодом приєднатися за кодом на </a:t>
            </a:r>
            <a:r>
              <a:rPr lang="uk-UA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екрані</a:t>
            </a:r>
            <a:endParaRPr lang="uk-UA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245" y="2649458"/>
            <a:ext cx="3760290" cy="19741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9637"/>
            <a:ext cx="3572571" cy="20095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320" y="2629582"/>
            <a:ext cx="3576246" cy="20116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816" y="2584070"/>
            <a:ext cx="3372387" cy="20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8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37078" y="1632804"/>
            <a:ext cx="576217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2000" dirty="0">
                <a:latin typeface="Bahnschrift Light" pitchFamily="34" charset="0"/>
                <a:hlinkClick r:id="rId2"/>
              </a:rPr>
              <a:t>https://</a:t>
            </a:r>
            <a:r>
              <a:rPr lang="en-US" sz="2000" dirty="0" smtClean="0">
                <a:latin typeface="Bahnschrift Light" pitchFamily="34" charset="0"/>
                <a:hlinkClick r:id="rId2"/>
              </a:rPr>
              <a:t>app.leonardo.ai</a:t>
            </a:r>
            <a:endParaRPr lang="uk-UA" sz="2000" dirty="0" smtClean="0">
              <a:latin typeface="Bahnschrift Light" pitchFamily="34" charset="0"/>
              <a:hlinkClick r:id="rId2"/>
            </a:endParaRPr>
          </a:p>
          <a:p>
            <a:pPr marL="571500" indent="-571500">
              <a:buFontTx/>
              <a:buChar char="-"/>
            </a:pPr>
            <a:endParaRPr lang="uk-UA" sz="2000" dirty="0">
              <a:latin typeface="Bahnschrift Light" pitchFamily="34" charset="0"/>
              <a:hlinkClick r:id="rId2"/>
            </a:endParaRPr>
          </a:p>
          <a:p>
            <a:pPr marL="571500" indent="-571500">
              <a:buFontTx/>
              <a:buChar char="-"/>
            </a:pPr>
            <a:r>
              <a:rPr lang="en-US" sz="2000" dirty="0" smtClean="0">
                <a:latin typeface="Bahnschrift Light" pitchFamily="34" charset="0"/>
                <a:hlinkClick r:id="rId2"/>
              </a:rPr>
              <a:t>https</a:t>
            </a:r>
            <a:r>
              <a:rPr lang="en-US" sz="2000" dirty="0">
                <a:latin typeface="Bahnschrift Light" pitchFamily="34" charset="0"/>
                <a:hlinkClick r:id="rId2"/>
              </a:rPr>
              <a:t>://</a:t>
            </a:r>
            <a:r>
              <a:rPr lang="en-US" sz="2000" dirty="0" smtClean="0">
                <a:latin typeface="Bahnschrift Light" pitchFamily="34" charset="0"/>
                <a:hlinkClick r:id="rId2"/>
              </a:rPr>
              <a:t>dreamstudio.ai</a:t>
            </a:r>
            <a:endParaRPr lang="uk-UA" sz="2000" dirty="0" smtClean="0">
              <a:latin typeface="Bahnschrift Light" pitchFamily="34" charset="0"/>
            </a:endParaRPr>
          </a:p>
          <a:p>
            <a:endParaRPr lang="uk-UA" sz="2000" dirty="0" smtClean="0">
              <a:latin typeface="Bahnschrift Light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2000" dirty="0">
                <a:latin typeface="Bahnschrift Light" pitchFamily="34" charset="0"/>
                <a:hlinkClick r:id="rId3"/>
              </a:rPr>
              <a:t>https://</a:t>
            </a:r>
            <a:r>
              <a:rPr lang="en-US" sz="2000" dirty="0" smtClean="0">
                <a:latin typeface="Bahnschrift Light" pitchFamily="34" charset="0"/>
                <a:hlinkClick r:id="rId3"/>
              </a:rPr>
              <a:t>www.craiyon.com</a:t>
            </a:r>
            <a:endParaRPr lang="uk-UA" sz="2000" dirty="0" smtClean="0">
              <a:latin typeface="Bahnschrift Light" pitchFamily="34" charset="0"/>
            </a:endParaRPr>
          </a:p>
          <a:p>
            <a:r>
              <a:rPr lang="uk-UA" sz="2000" dirty="0" smtClean="0">
                <a:latin typeface="Bahnschrift Light" pitchFamily="34" charset="0"/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2000" dirty="0">
                <a:latin typeface="Bahnschrift Light" pitchFamily="34" charset="0"/>
                <a:hlinkClick r:id="rId4"/>
              </a:rPr>
              <a:t>https://</a:t>
            </a:r>
            <a:r>
              <a:rPr lang="en-US" sz="2000" dirty="0" smtClean="0">
                <a:latin typeface="Bahnschrift Light" pitchFamily="34" charset="0"/>
                <a:hlinkClick r:id="rId4"/>
              </a:rPr>
              <a:t>pixlr.com</a:t>
            </a:r>
            <a:r>
              <a:rPr lang="uk-UA" sz="2000" dirty="0" smtClean="0">
                <a:latin typeface="Bahnschrift Light" pitchFamily="34" charset="0"/>
              </a:rPr>
              <a:t> </a:t>
            </a:r>
          </a:p>
          <a:p>
            <a:endParaRPr lang="uk-UA" sz="2000" dirty="0" smtClean="0">
              <a:latin typeface="Bahnschrift Light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2000" dirty="0" smtClean="0">
                <a:latin typeface="Bahnschrift Light" pitchFamily="34" charset="0"/>
                <a:hlinkClick r:id="rId5"/>
              </a:rPr>
              <a:t>https</a:t>
            </a:r>
            <a:r>
              <a:rPr lang="en-US" sz="2000" dirty="0">
                <a:latin typeface="Bahnschrift Light" pitchFamily="34" charset="0"/>
                <a:hlinkClick r:id="rId5"/>
              </a:rPr>
              <a:t>://</a:t>
            </a:r>
            <a:r>
              <a:rPr lang="en-US" sz="2000" dirty="0" smtClean="0">
                <a:latin typeface="Bahnschrift Light" pitchFamily="34" charset="0"/>
                <a:hlinkClick r:id="rId5"/>
              </a:rPr>
              <a:t>playgroundai.com</a:t>
            </a:r>
            <a:endParaRPr lang="uk-UA" sz="2000" dirty="0" smtClean="0">
              <a:latin typeface="Bahnschrift Light" pitchFamily="34" charset="0"/>
            </a:endParaRPr>
          </a:p>
          <a:p>
            <a:pPr marL="571500" indent="-571500">
              <a:buFontTx/>
              <a:buChar char="-"/>
            </a:pPr>
            <a:endParaRPr lang="uk-UA" sz="2000" dirty="0">
              <a:latin typeface="Bahnschrift Light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2000" dirty="0">
                <a:latin typeface="Bahnschrift Light" pitchFamily="34" charset="0"/>
                <a:hlinkClick r:id="rId6"/>
              </a:rPr>
              <a:t>https://</a:t>
            </a:r>
            <a:r>
              <a:rPr lang="en-US" sz="2000" dirty="0" smtClean="0">
                <a:latin typeface="Bahnschrift Light" pitchFamily="34" charset="0"/>
                <a:hlinkClick r:id="rId6"/>
              </a:rPr>
              <a:t>tryleap.ai</a:t>
            </a:r>
            <a:r>
              <a:rPr lang="uk-UA" sz="2000" dirty="0" smtClean="0">
                <a:latin typeface="Bahnschrift Light" pitchFamily="34" charset="0"/>
              </a:rPr>
              <a:t> </a:t>
            </a:r>
          </a:p>
          <a:p>
            <a:pPr marL="571500" indent="-571500">
              <a:buFontTx/>
              <a:buChar char="-"/>
            </a:pPr>
            <a:endParaRPr lang="uk-UA" sz="2000" dirty="0">
              <a:latin typeface="Bahnschrift Light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2000" dirty="0">
                <a:latin typeface="Bahnschrift Light" pitchFamily="34" charset="0"/>
                <a:hlinkClick r:id="rId7"/>
              </a:rPr>
              <a:t>https://</a:t>
            </a:r>
            <a:r>
              <a:rPr lang="en-US" sz="2000" dirty="0" smtClean="0">
                <a:latin typeface="Bahnschrift Light" pitchFamily="34" charset="0"/>
                <a:hlinkClick r:id="rId7"/>
              </a:rPr>
              <a:t>www.bing.com</a:t>
            </a:r>
            <a:r>
              <a:rPr lang="uk-UA" sz="2000" dirty="0" smtClean="0">
                <a:latin typeface="Bahnschrift Light" pitchFamily="34" charset="0"/>
              </a:rPr>
              <a:t>  </a:t>
            </a:r>
          </a:p>
          <a:p>
            <a:pPr marL="571500" indent="-571500">
              <a:buFontTx/>
              <a:buChar char="-"/>
            </a:pPr>
            <a:endParaRPr lang="uk-UA" sz="2000" dirty="0">
              <a:latin typeface="Bahnschrift Light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2000" dirty="0">
                <a:latin typeface="Bahnschrift Light" pitchFamily="34" charset="0"/>
                <a:hlinkClick r:id="rId8"/>
              </a:rPr>
              <a:t>https://app.kittl.com</a:t>
            </a:r>
            <a:r>
              <a:rPr lang="en-US" sz="2000" dirty="0" smtClean="0">
                <a:latin typeface="Bahnschrift Light" pitchFamily="34" charset="0"/>
                <a:hlinkClick r:id="rId8"/>
              </a:rPr>
              <a:t>/</a:t>
            </a:r>
            <a:r>
              <a:rPr lang="uk-UA" sz="2000" dirty="0" smtClean="0">
                <a:latin typeface="Bahnschrift Light" pitchFamily="34" charset="0"/>
              </a:rPr>
              <a:t> </a:t>
            </a:r>
            <a:endParaRPr lang="uk-UA" sz="2000" dirty="0">
              <a:latin typeface="Bahnschrift Light" pitchFamily="34" charset="0"/>
            </a:endParaRPr>
          </a:p>
        </p:txBody>
      </p:sp>
      <p:pic>
        <p:nvPicPr>
          <p:cNvPr id="4" name="Рисунок 3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4" y="1791909"/>
            <a:ext cx="5132824" cy="50660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181956"/>
            <a:ext cx="586435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/>
              <a:t> </a:t>
            </a:r>
            <a:r>
              <a:rPr lang="ru-RU" sz="2000" dirty="0" err="1" smtClean="0"/>
              <a:t>Експерименти</a:t>
            </a:r>
            <a:r>
              <a:rPr lang="ru-RU" sz="2000" dirty="0" smtClean="0"/>
              <a:t>:</a:t>
            </a:r>
          </a:p>
          <a:p>
            <a:pPr algn="ctr"/>
            <a:r>
              <a:rPr lang="uk-UA" sz="2000" dirty="0" smtClean="0"/>
              <a:t>зображення за допомогою</a:t>
            </a:r>
          </a:p>
          <a:p>
            <a:pPr algn="ctr"/>
            <a:r>
              <a:rPr lang="uk-UA" sz="2000" dirty="0" smtClean="0"/>
              <a:t> штучного інтелекту</a:t>
            </a:r>
          </a:p>
          <a:p>
            <a:pPr algn="ctr"/>
            <a:r>
              <a:rPr lang="uk-UA" sz="2000" dirty="0" smtClean="0"/>
              <a:t>(реклама, дизайн</a:t>
            </a:r>
            <a:r>
              <a:rPr lang="en-US" sz="2000" dirty="0" smtClean="0"/>
              <a:t> - </a:t>
            </a:r>
            <a:r>
              <a:rPr lang="uk-UA" sz="2000" dirty="0" smtClean="0"/>
              <a:t>логотип, </a:t>
            </a:r>
            <a:r>
              <a:rPr lang="uk-UA" sz="2000" dirty="0" err="1" smtClean="0"/>
              <a:t>постер</a:t>
            </a:r>
            <a:r>
              <a:rPr lang="uk-UA" sz="2000" dirty="0" smtClean="0"/>
              <a:t> до кінофільму)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056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98888" y="3028498"/>
            <a:ext cx="57621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dirty="0">
                <a:latin typeface="Bahnschrift Light" pitchFamily="34" charset="0"/>
                <a:hlinkClick r:id="rId2"/>
              </a:rPr>
              <a:t>https://</a:t>
            </a:r>
            <a:r>
              <a:rPr lang="en-US" sz="3200" dirty="0" smtClean="0">
                <a:latin typeface="Bahnschrift Light" pitchFamily="34" charset="0"/>
                <a:hlinkClick r:id="rId2"/>
              </a:rPr>
              <a:t>www.musicca.com</a:t>
            </a:r>
            <a:endParaRPr lang="uk-UA" sz="3200" dirty="0" smtClean="0">
              <a:latin typeface="Bahnschrift Light" pitchFamily="34" charset="0"/>
            </a:endParaRPr>
          </a:p>
          <a:p>
            <a:pPr marL="571500" indent="-571500">
              <a:buFontTx/>
              <a:buChar char="-"/>
            </a:pPr>
            <a:endParaRPr lang="uk-UA" sz="3200" dirty="0">
              <a:latin typeface="Bahnschrift Light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200" dirty="0">
                <a:latin typeface="Bahnschrift Light" pitchFamily="34" charset="0"/>
                <a:hlinkClick r:id="rId3"/>
              </a:rPr>
              <a:t>https://</a:t>
            </a:r>
            <a:r>
              <a:rPr lang="en-US" sz="3200" dirty="0" smtClean="0">
                <a:latin typeface="Bahnschrift Light" pitchFamily="34" charset="0"/>
                <a:hlinkClick r:id="rId3"/>
              </a:rPr>
              <a:t>musiclab.chromeexperiments.com/Rhythm/</a:t>
            </a:r>
            <a:r>
              <a:rPr lang="uk-UA" sz="3200" dirty="0" smtClean="0">
                <a:latin typeface="Bahnschrift Light" pitchFamily="34" charset="0"/>
              </a:rPr>
              <a:t>  </a:t>
            </a:r>
            <a:endParaRPr lang="uk-UA" sz="3200" dirty="0">
              <a:latin typeface="Bahnschrift Light" pitchFamily="34" charset="0"/>
            </a:endParaRPr>
          </a:p>
        </p:txBody>
      </p:sp>
      <p:pic>
        <p:nvPicPr>
          <p:cNvPr id="4" name="Рисунок 3">
            <a:hlinkClick r:id="rId4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 b="23615"/>
          <a:stretch/>
        </p:blipFill>
        <p:spPr>
          <a:xfrm>
            <a:off x="7481" y="1572768"/>
            <a:ext cx="4886936" cy="52852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2332" y="106090"/>
            <a:ext cx="436816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dirty="0" smtClean="0"/>
              <a:t>Експерименти:</a:t>
            </a:r>
          </a:p>
          <a:p>
            <a:pPr algn="ctr"/>
            <a:r>
              <a:rPr lang="uk-UA" sz="2000" dirty="0"/>
              <a:t>м</a:t>
            </a:r>
            <a:r>
              <a:rPr lang="uk-UA" sz="2000" dirty="0" smtClean="0"/>
              <a:t>узична </a:t>
            </a:r>
            <a:r>
              <a:rPr lang="uk-UA" sz="2000" dirty="0"/>
              <a:t>творчість </a:t>
            </a:r>
            <a:r>
              <a:rPr lang="uk-UA" sz="2000" dirty="0" smtClean="0"/>
              <a:t>о</a:t>
            </a:r>
            <a:r>
              <a:rPr lang="en-US" sz="2000" dirty="0" smtClean="0"/>
              <a:t>n-line</a:t>
            </a:r>
            <a:endParaRPr lang="uk-UA" sz="2000" dirty="0" smtClean="0"/>
          </a:p>
          <a:p>
            <a:pPr algn="ctr"/>
            <a:r>
              <a:rPr lang="uk-UA" sz="2000" dirty="0" smtClean="0"/>
              <a:t>(поліритмія Африки, </a:t>
            </a:r>
          </a:p>
          <a:p>
            <a:pPr algn="ctr"/>
            <a:r>
              <a:rPr lang="uk-UA" sz="2000" dirty="0" smtClean="0"/>
              <a:t>ритми Латинської Америки)</a:t>
            </a:r>
            <a:r>
              <a:rPr lang="ru-RU" sz="2000" dirty="0" smtClean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527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13544" y="2199446"/>
            <a:ext cx="576217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dirty="0">
                <a:latin typeface="Bahnschrift Light" pitchFamily="34" charset="0"/>
                <a:hlinkClick r:id="rId2"/>
              </a:rPr>
              <a:t>http://weavesilk.com</a:t>
            </a:r>
            <a:r>
              <a:rPr lang="en-US" sz="3200" dirty="0" smtClean="0">
                <a:latin typeface="Bahnschrift Light" pitchFamily="34" charset="0"/>
                <a:hlinkClick r:id="rId2"/>
              </a:rPr>
              <a:t>/</a:t>
            </a:r>
            <a:r>
              <a:rPr lang="uk-UA" sz="3200" dirty="0" smtClean="0">
                <a:latin typeface="Bahnschrift Light" pitchFamily="34" charset="0"/>
              </a:rPr>
              <a:t> </a:t>
            </a:r>
          </a:p>
          <a:p>
            <a:pPr marL="571500" indent="-571500">
              <a:buFontTx/>
              <a:buChar char="-"/>
            </a:pPr>
            <a:endParaRPr lang="uk-UA" sz="3200" dirty="0">
              <a:latin typeface="Bahnschrift Light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200" dirty="0">
                <a:latin typeface="Bahnschrift Light" pitchFamily="34" charset="0"/>
                <a:hlinkClick r:id="rId3"/>
              </a:rPr>
              <a:t>https://thisissand.com</a:t>
            </a:r>
            <a:r>
              <a:rPr lang="en-US" sz="3200" dirty="0" smtClean="0">
                <a:latin typeface="Bahnschrift Light" pitchFamily="34" charset="0"/>
                <a:hlinkClick r:id="rId3"/>
              </a:rPr>
              <a:t>/</a:t>
            </a:r>
            <a:endParaRPr lang="uk-UA" sz="3200" dirty="0" smtClean="0">
              <a:latin typeface="Bahnschrift Light" pitchFamily="34" charset="0"/>
            </a:endParaRPr>
          </a:p>
          <a:p>
            <a:pPr marL="571500" indent="-571500">
              <a:buFontTx/>
              <a:buChar char="-"/>
            </a:pPr>
            <a:endParaRPr lang="uk-UA" sz="3200" dirty="0" smtClean="0">
              <a:latin typeface="Bahnschrift Light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200" dirty="0" smtClean="0">
                <a:latin typeface="Bahnschrift Light" pitchFamily="34" charset="0"/>
                <a:hlinkClick r:id="rId4"/>
              </a:rPr>
              <a:t>https</a:t>
            </a:r>
            <a:r>
              <a:rPr lang="en-US" sz="3200" dirty="0">
                <a:latin typeface="Bahnschrift Light" pitchFamily="34" charset="0"/>
                <a:hlinkClick r:id="rId4"/>
              </a:rPr>
              <a:t>://musiclab.chromeexperiments.com</a:t>
            </a:r>
            <a:r>
              <a:rPr lang="en-US" sz="3200" dirty="0" smtClean="0">
                <a:latin typeface="Bahnschrift Light" pitchFamily="34" charset="0"/>
                <a:hlinkClick r:id="rId4"/>
              </a:rPr>
              <a:t>/</a:t>
            </a:r>
            <a:r>
              <a:rPr lang="uk-UA" sz="3200" dirty="0" smtClean="0">
                <a:latin typeface="Bahnschrift Light" pitchFamily="34" charset="0"/>
              </a:rPr>
              <a:t> </a:t>
            </a:r>
            <a:endParaRPr lang="en-US" sz="3200" dirty="0" smtClean="0">
              <a:latin typeface="Bahnschrift Light" pitchFamily="34" charset="0"/>
            </a:endParaRPr>
          </a:p>
          <a:p>
            <a:pPr marL="571500" indent="-571500">
              <a:buFontTx/>
              <a:buChar char="-"/>
            </a:pPr>
            <a:endParaRPr lang="en-US" sz="3200" dirty="0">
              <a:latin typeface="Bahnschrift Light" pitchFamily="34" charset="0"/>
            </a:endParaRPr>
          </a:p>
          <a:p>
            <a:pPr marL="571500" indent="-571500">
              <a:buFontTx/>
              <a:buChar char="-"/>
            </a:pPr>
            <a:endParaRPr lang="uk-UA" sz="3200" dirty="0">
              <a:latin typeface="Bahnschrift Light" pitchFamily="34" charset="0"/>
            </a:endParaRPr>
          </a:p>
        </p:txBody>
      </p:sp>
      <p:pic>
        <p:nvPicPr>
          <p:cNvPr id="4" name="Рисунок 3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" y="1771915"/>
            <a:ext cx="4886936" cy="48869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2332" y="106090"/>
            <a:ext cx="436816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dirty="0" smtClean="0"/>
              <a:t>Експерименти:</a:t>
            </a:r>
          </a:p>
          <a:p>
            <a:pPr algn="ctr"/>
            <a:r>
              <a:rPr lang="uk-UA" sz="2000" dirty="0" smtClean="0"/>
              <a:t>Абстрактна творчість о</a:t>
            </a:r>
            <a:r>
              <a:rPr lang="en-US" sz="2000" dirty="0" smtClean="0"/>
              <a:t>n-line</a:t>
            </a:r>
            <a:endParaRPr lang="uk-UA" sz="2000" dirty="0" smtClean="0"/>
          </a:p>
          <a:p>
            <a:pPr algn="ctr"/>
            <a:r>
              <a:rPr lang="uk-UA" sz="2000" dirty="0" smtClean="0"/>
              <a:t>(абстракціонізм, експресивний абстракціонізм)</a:t>
            </a:r>
            <a:r>
              <a:rPr lang="ru-RU" sz="2000" dirty="0" smtClean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2045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155" y="294641"/>
            <a:ext cx="5243132" cy="712789"/>
          </a:xfrm>
        </p:spPr>
        <p:txBody>
          <a:bodyPr>
            <a:normAutofit fontScale="90000"/>
          </a:bodyPr>
          <a:lstStyle/>
          <a:p>
            <a:r>
              <a:rPr lang="uk-UA" sz="2400" b="1" dirty="0"/>
              <a:t>ПОСИЛАННЯ НА ВИКОРИСТАНІ ДЖЕРЕЛА</a:t>
            </a:r>
            <a:r>
              <a:rPr lang="en-US" sz="2400" b="1" dirty="0"/>
              <a:t> </a:t>
            </a:r>
            <a:r>
              <a:rPr lang="uk-UA" sz="2400" b="1" dirty="0"/>
              <a:t>: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7155" y="1248730"/>
            <a:ext cx="10746645" cy="51228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hlinkClick r:id="rId2"/>
              </a:rPr>
              <a:t>https://nus.org.ua/questions/zo-take-kompetentnisnyj-pidhid-u-navchanni-vidpovidaye-derzhavna-sluzhba-yakosti-osvity</a:t>
            </a:r>
            <a:r>
              <a:rPr lang="en-US" dirty="0" smtClean="0">
                <a:hlinkClick r:id="rId2"/>
              </a:rPr>
              <a:t>/</a:t>
            </a:r>
            <a:r>
              <a:rPr lang="uk-UA" dirty="0" smtClean="0"/>
              <a:t> </a:t>
            </a:r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lenakogyt.blogspot.com/p/blog-page_9003.html</a:t>
            </a:r>
            <a:r>
              <a:rPr lang="uk-UA" dirty="0" smtClean="0"/>
              <a:t> </a:t>
            </a:r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lenakogyt.blogspot.com/p/blog-page_9003.html</a:t>
            </a:r>
            <a:r>
              <a:rPr lang="uk-UA" dirty="0" smtClean="0"/>
              <a:t> 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view.genial.ly/6037f746658af60d10226d04/interactive-content-servis-genially</a:t>
            </a:r>
            <a:r>
              <a:rPr lang="en-US" dirty="0" smtClean="0"/>
              <a:t> </a:t>
            </a:r>
            <a:endParaRPr lang="uk-UA" dirty="0" smtClean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www.travelandleisure.com/attractions/museums-galleries/museums-with-virtual-tours</a:t>
            </a:r>
            <a:r>
              <a:rPr lang="en-US" dirty="0" smtClean="0"/>
              <a:t> </a:t>
            </a:r>
            <a:endParaRPr lang="uk-UA" dirty="0" smtClean="0"/>
          </a:p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www.unian.ua/tourism/lifehacking/10922612-top-10-naykrashchih-virtualnih-ekskursiy-u-sviti.html</a:t>
            </a:r>
            <a:r>
              <a:rPr lang="uk-UA" dirty="0" smtClean="0"/>
              <a:t> </a:t>
            </a:r>
          </a:p>
          <a:p>
            <a:r>
              <a:rPr lang="en-US" dirty="0">
                <a:hlinkClick r:id="rId7"/>
              </a:rPr>
              <a:t>https://nus.org.ua/articles/doslidzhuvaty-ne-vyhodyachy-z-domu-29-onlajn-muzeyiv-aby-uriznomanitnyty-uroky</a:t>
            </a:r>
            <a:r>
              <a:rPr lang="en-US" dirty="0" smtClean="0">
                <a:hlinkClick r:id="rId7"/>
              </a:rPr>
              <a:t>/</a:t>
            </a:r>
            <a:r>
              <a:rPr lang="uk-UA" dirty="0" smtClean="0"/>
              <a:t> </a:t>
            </a:r>
          </a:p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naurok.com.ua/post/model-navchannya-perevernutiy-klas-zminyuemo-osvitniy-proces</a:t>
            </a:r>
            <a:r>
              <a:rPr lang="uk-UA" dirty="0" smtClean="0"/>
              <a:t> </a:t>
            </a:r>
          </a:p>
          <a:p>
            <a:endParaRPr lang="ru-RU" u="sng" dirty="0">
              <a:hlinkClick r:id="rId9"/>
            </a:endParaRPr>
          </a:p>
        </p:txBody>
      </p:sp>
    </p:spTree>
    <p:extLst>
      <p:ext uri="{BB962C8B-B14F-4D97-AF65-F5344CB8AC3E}">
        <p14:creationId xmlns:p14="http://schemas.microsoft.com/office/powerpoint/2010/main" val="287031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424" y="113477"/>
            <a:ext cx="11516928" cy="77654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Роздатковий матеріал (джерело </a:t>
            </a:r>
            <a:r>
              <a:rPr lang="en-US" sz="2800" dirty="0">
                <a:hlinkClick r:id="rId2"/>
              </a:rPr>
              <a:t>https://</a:t>
            </a:r>
            <a:r>
              <a:rPr lang="en-US" sz="2800" dirty="0" smtClean="0">
                <a:hlinkClick r:id="rId2"/>
              </a:rPr>
              <a:t>www.musicca.com/uk/vpravi/ritmi</a:t>
            </a:r>
            <a:r>
              <a:rPr lang="uk-UA" sz="2800" dirty="0" smtClean="0"/>
              <a:t> )  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0" y="3643372"/>
            <a:ext cx="10622399" cy="22829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01" y="1134239"/>
            <a:ext cx="10622399" cy="242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45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4084" y="384048"/>
            <a:ext cx="7246540" cy="5679868"/>
          </a:xfrm>
        </p:spPr>
        <p:txBody>
          <a:bodyPr>
            <a:noAutofit/>
          </a:bodyPr>
          <a:lstStyle/>
          <a:p>
            <a:pPr algn="ctr"/>
            <a:r>
              <a:rPr lang="uk-UA" sz="2800" dirty="0">
                <a:latin typeface="Bahnschrift Light" pitchFamily="34" charset="0"/>
              </a:rPr>
              <a:t>За класичного підходу до навчання сценарій уроку розгортається орієнтовно за такою логікою: вчитель повідомляє тему, пояснює, для чого вона в житті, розказує та ілюструє тему. </a:t>
            </a:r>
            <a:r>
              <a:rPr lang="en-US" sz="2800" dirty="0" smtClean="0">
                <a:latin typeface="Bahnschrift Light" pitchFamily="34" charset="0"/>
              </a:rPr>
              <a:t/>
            </a:r>
            <a:br>
              <a:rPr lang="en-US" sz="2800" dirty="0" smtClean="0">
                <a:latin typeface="Bahnschrift Light" pitchFamily="34" charset="0"/>
              </a:rPr>
            </a:br>
            <a:r>
              <a:rPr lang="en-US" sz="2800" dirty="0">
                <a:latin typeface="Bahnschrift Light" pitchFamily="34" charset="0"/>
              </a:rPr>
              <a:t/>
            </a:r>
            <a:br>
              <a:rPr lang="en-US" sz="2800" dirty="0">
                <a:latin typeface="Bahnschrift Light" pitchFamily="34" charset="0"/>
              </a:rPr>
            </a:br>
            <a:r>
              <a:rPr lang="en-US" sz="2800" dirty="0" smtClean="0">
                <a:latin typeface="Bahnschrift Light" pitchFamily="34" charset="0"/>
              </a:rPr>
              <a:t/>
            </a:r>
            <a:br>
              <a:rPr lang="en-US" sz="2800" dirty="0" smtClean="0">
                <a:latin typeface="Bahnschrift Light" pitchFamily="34" charset="0"/>
              </a:rPr>
            </a:br>
            <a:r>
              <a:rPr lang="uk-UA" sz="3600" dirty="0" smtClean="0">
                <a:latin typeface="Bahnschrift Light" pitchFamily="34" charset="0"/>
              </a:rPr>
              <a:t>Викладання </a:t>
            </a:r>
            <a:r>
              <a:rPr lang="uk-UA" sz="3600" dirty="0">
                <a:latin typeface="Bahnschrift Light" pitchFamily="34" charset="0"/>
              </a:rPr>
              <a:t>нової теми за </a:t>
            </a:r>
            <a:r>
              <a:rPr lang="uk-UA" sz="3600" dirty="0" err="1">
                <a:latin typeface="Bahnschrift Light" pitchFamily="34" charset="0"/>
              </a:rPr>
              <a:t>компетентнісного</a:t>
            </a:r>
            <a:r>
              <a:rPr lang="uk-UA" sz="3600" dirty="0">
                <a:latin typeface="Bahnschrift Light" pitchFamily="34" charset="0"/>
              </a:rPr>
              <a:t> навчання ґрунтується </a:t>
            </a:r>
            <a:r>
              <a:rPr lang="uk-UA" sz="3600" dirty="0" smtClean="0">
                <a:latin typeface="Bahnschrift Light" pitchFamily="34" charset="0"/>
              </a:rPr>
              <a:t>на</a:t>
            </a:r>
            <a:r>
              <a:rPr lang="en-US" sz="3600" dirty="0" smtClean="0">
                <a:latin typeface="Bahnschrift Light" pitchFamily="34" charset="0"/>
              </a:rPr>
              <a:t/>
            </a:r>
            <a:br>
              <a:rPr lang="en-US" sz="3600" dirty="0" smtClean="0">
                <a:latin typeface="Bahnschrift Light" pitchFamily="34" charset="0"/>
              </a:rPr>
            </a:br>
            <a:r>
              <a:rPr lang="uk-UA" sz="3600" dirty="0" err="1">
                <a:latin typeface="Bahnschrift Light" pitchFamily="34" charset="0"/>
              </a:rPr>
              <a:t> </a:t>
            </a:r>
            <a:r>
              <a:rPr lang="uk-UA" sz="3600" b="1" dirty="0" err="1">
                <a:solidFill>
                  <a:srgbClr val="FF0000"/>
                </a:solidFill>
                <a:latin typeface="Bahnschrift Light" pitchFamily="34" charset="0"/>
              </a:rPr>
              <a:t>проблемному</a:t>
            </a:r>
            <a:r>
              <a:rPr lang="uk-UA" sz="3600" b="1" dirty="0">
                <a:solidFill>
                  <a:srgbClr val="FF0000"/>
                </a:solidFill>
                <a:latin typeface="Bahnschrift Light" pitchFamily="34" charset="0"/>
              </a:rPr>
              <a:t> та </a:t>
            </a:r>
            <a:r>
              <a:rPr lang="uk-UA" sz="3600" b="1" dirty="0" err="1">
                <a:solidFill>
                  <a:srgbClr val="FF0000"/>
                </a:solidFill>
                <a:latin typeface="Bahnschrift Light" pitchFamily="34" charset="0"/>
              </a:rPr>
              <a:t>діяльнісному</a:t>
            </a:r>
            <a:r>
              <a:rPr lang="uk-UA" sz="3600" b="1" dirty="0">
                <a:solidFill>
                  <a:srgbClr val="FF0000"/>
                </a:solidFill>
                <a:latin typeface="Bahnschrift Light" pitchFamily="34" charset="0"/>
              </a:rPr>
              <a:t> </a:t>
            </a:r>
            <a:r>
              <a:rPr lang="uk-UA" sz="3600" dirty="0">
                <a:latin typeface="Bahnschrift Light" pitchFamily="34" charset="0"/>
              </a:rPr>
              <a:t>підходах.</a:t>
            </a:r>
            <a:endParaRPr lang="ru-RU" sz="3600" b="1" dirty="0">
              <a:latin typeface="Bahnschrift Light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6"/>
          <a:stretch/>
        </p:blipFill>
        <p:spPr>
          <a:xfrm flipH="1">
            <a:off x="-1" y="0"/>
            <a:ext cx="4479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4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08" y="3498364"/>
            <a:ext cx="10622399" cy="24211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4" y="1011714"/>
            <a:ext cx="10622398" cy="2275708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43424" y="113477"/>
            <a:ext cx="11516928" cy="77654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Роздатковий матеріал (джерело </a:t>
            </a:r>
            <a:r>
              <a:rPr lang="en-US" sz="2800" dirty="0">
                <a:hlinkClick r:id="rId4"/>
              </a:rPr>
              <a:t>https://</a:t>
            </a:r>
            <a:r>
              <a:rPr lang="en-US" sz="2800" dirty="0" smtClean="0">
                <a:hlinkClick r:id="rId4"/>
              </a:rPr>
              <a:t>www.musicca.com/uk/vpravi/ritmi</a:t>
            </a:r>
            <a:r>
              <a:rPr lang="uk-UA" sz="2800" dirty="0" smtClean="0"/>
              <a:t> ) 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1076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45046">
            <a:off x="660732" y="771656"/>
            <a:ext cx="7886700" cy="720724"/>
          </a:xfrm>
        </p:spPr>
        <p:txBody>
          <a:bodyPr>
            <a:noAutofit/>
          </a:bodyPr>
          <a:lstStyle/>
          <a:p>
            <a:pPr algn="ctr"/>
            <a:r>
              <a:rPr lang="uk-UA" sz="5400" dirty="0" smtClean="0">
                <a:latin typeface="Arial Black" panose="020B0A04020102020204" pitchFamily="34" charset="0"/>
              </a:rPr>
              <a:t>Проблемний підхід</a:t>
            </a:r>
            <a:endParaRPr lang="ru-RU" sz="54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1262" y="2149641"/>
            <a:ext cx="8085220" cy="412282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uk-UA" sz="3200" dirty="0" smtClean="0"/>
              <a:t> Наприклад</a:t>
            </a:r>
            <a:r>
              <a:rPr lang="uk-UA" sz="3200" dirty="0"/>
              <a:t>, учитель показує </a:t>
            </a:r>
            <a:r>
              <a:rPr lang="uk-UA" sz="3200" dirty="0" smtClean="0"/>
              <a:t>дві репродукції картин дуже схожих між собою та пропонує оцінити їх.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3200" dirty="0" smtClean="0"/>
              <a:t> Це </a:t>
            </a:r>
            <a:r>
              <a:rPr lang="uk-UA" sz="3200" dirty="0"/>
              <a:t>– </a:t>
            </a:r>
            <a:r>
              <a:rPr lang="uk-UA" sz="3200" b="1" dirty="0"/>
              <a:t>проблемна ситуація та проблемне питання</a:t>
            </a:r>
            <a:r>
              <a:rPr lang="uk-UA" sz="3200" dirty="0"/>
              <a:t>. Учні зі свого боку </a:t>
            </a:r>
            <a:r>
              <a:rPr lang="uk-UA" sz="3200" b="1" dirty="0"/>
              <a:t>висловлюють припущення (гіпотези</a:t>
            </a:r>
            <a:r>
              <a:rPr lang="uk-UA" sz="3200" b="1" dirty="0" smtClean="0"/>
              <a:t>)</a:t>
            </a:r>
            <a:r>
              <a:rPr lang="uk-UA" sz="3200" dirty="0" smtClean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3200" dirty="0" smtClean="0"/>
              <a:t>  У </a:t>
            </a:r>
            <a:r>
              <a:rPr lang="uk-UA" sz="3200" dirty="0"/>
              <a:t>цій ситуації можливі </a:t>
            </a:r>
            <a:r>
              <a:rPr lang="uk-UA" sz="3200" dirty="0" smtClean="0"/>
              <a:t>три </a:t>
            </a:r>
            <a:r>
              <a:rPr lang="uk-UA" sz="3200" dirty="0"/>
              <a:t>гіпотези: </a:t>
            </a:r>
            <a:r>
              <a:rPr lang="uk-UA" sz="3200" dirty="0" smtClean="0"/>
              <a:t>одна з картин підробка, обидві картини підробка, обидві картини оригінал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r="68947" b="7650"/>
          <a:stretch/>
        </p:blipFill>
        <p:spPr>
          <a:xfrm>
            <a:off x="8799787" y="0"/>
            <a:ext cx="3392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5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45046">
            <a:off x="660732" y="771656"/>
            <a:ext cx="7886700" cy="720724"/>
          </a:xfrm>
        </p:spPr>
        <p:txBody>
          <a:bodyPr>
            <a:noAutofit/>
          </a:bodyPr>
          <a:lstStyle/>
          <a:p>
            <a:pPr algn="ctr"/>
            <a:r>
              <a:rPr lang="uk-UA" sz="5400" dirty="0" err="1" smtClean="0">
                <a:latin typeface="Arial Black" panose="020B0A04020102020204" pitchFamily="34" charset="0"/>
              </a:rPr>
              <a:t>Діяльнісний</a:t>
            </a:r>
            <a:r>
              <a:rPr lang="uk-UA" sz="5400" dirty="0" smtClean="0">
                <a:latin typeface="Arial Black" panose="020B0A04020102020204" pitchFamily="34" charset="0"/>
              </a:rPr>
              <a:t> підхід</a:t>
            </a:r>
            <a:endParaRPr lang="ru-RU" sz="54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178" y="2646946"/>
            <a:ext cx="8085220" cy="336884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uk-UA" sz="3200" dirty="0" smtClean="0"/>
              <a:t> У </a:t>
            </a:r>
            <a:r>
              <a:rPr lang="uk-UA" sz="3200" dirty="0"/>
              <a:t>цій ситуації можливі </a:t>
            </a:r>
            <a:r>
              <a:rPr lang="uk-UA" sz="3200" dirty="0" smtClean="0"/>
              <a:t>дві </a:t>
            </a:r>
            <a:r>
              <a:rPr lang="uk-UA" sz="3200" dirty="0"/>
              <a:t>гіпотези: </a:t>
            </a:r>
            <a:r>
              <a:rPr lang="uk-UA" sz="3200" dirty="0" smtClean="0"/>
              <a:t>одна з картин підробка, обидві картини підробки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3200" dirty="0"/>
              <a:t> </a:t>
            </a:r>
            <a:r>
              <a:rPr lang="uk-UA" sz="3200" dirty="0" smtClean="0"/>
              <a:t> </a:t>
            </a:r>
            <a:r>
              <a:rPr lang="uk-UA" sz="3200" dirty="0"/>
              <a:t>Дослідити різницю у репродукціях картин (порівняльний метод)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3200" dirty="0"/>
              <a:t>  Знайти та визначити як виглядає оригінал (пошуковий метод</a:t>
            </a:r>
            <a:r>
              <a:rPr lang="uk-UA" sz="3200" dirty="0" smtClean="0"/>
              <a:t>)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r="68947" b="7650"/>
          <a:stretch/>
        </p:blipFill>
        <p:spPr>
          <a:xfrm>
            <a:off x="8799787" y="0"/>
            <a:ext cx="3392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30402">
            <a:off x="526856" y="358993"/>
            <a:ext cx="7968762" cy="1389077"/>
          </a:xfrm>
        </p:spPr>
        <p:txBody>
          <a:bodyPr>
            <a:noAutofit/>
          </a:bodyPr>
          <a:lstStyle/>
          <a:p>
            <a:pPr algn="ctr"/>
            <a:r>
              <a:rPr lang="uk-UA" dirty="0" smtClean="0"/>
              <a:t>Засоби реалізації </a:t>
            </a:r>
            <a:br>
              <a:rPr lang="uk-UA" dirty="0" smtClean="0"/>
            </a:br>
            <a:r>
              <a:rPr lang="uk-UA" dirty="0" err="1" smtClean="0"/>
              <a:t>компетентнісного</a:t>
            </a:r>
            <a:r>
              <a:rPr lang="uk-UA" dirty="0" smtClean="0"/>
              <a:t> навчання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r="68947" b="7650"/>
          <a:stretch/>
        </p:blipFill>
        <p:spPr>
          <a:xfrm flipH="1">
            <a:off x="8830487" y="0"/>
            <a:ext cx="3361513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29389" y="2086616"/>
            <a:ext cx="796421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uk-UA" sz="3200" dirty="0" smtClean="0"/>
              <a:t>уміння </a:t>
            </a:r>
            <a:r>
              <a:rPr lang="uk-UA" sz="3200" dirty="0"/>
              <a:t>вчителя вести проблемний </a:t>
            </a:r>
            <a:r>
              <a:rPr lang="uk-UA" sz="3200" dirty="0" smtClean="0"/>
              <a:t>діалог;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uk-UA" sz="3200" dirty="0" smtClean="0"/>
              <a:t> </a:t>
            </a:r>
            <a:r>
              <a:rPr lang="uk-UA" sz="3200" dirty="0"/>
              <a:t>організовувати взаємодію </a:t>
            </a:r>
            <a:r>
              <a:rPr lang="uk-UA" sz="3200" dirty="0" smtClean="0"/>
              <a:t>учнів;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uk-UA" sz="3200" dirty="0" smtClean="0"/>
              <a:t> </a:t>
            </a:r>
            <a:r>
              <a:rPr lang="uk-UA" sz="3200" dirty="0"/>
              <a:t>здійснювати формувальне оцінювання. </a:t>
            </a:r>
            <a:endParaRPr lang="uk-UA" sz="3200" dirty="0" smtClean="0"/>
          </a:p>
          <a:p>
            <a:endParaRPr lang="uk-UA" sz="3200" dirty="0"/>
          </a:p>
          <a:p>
            <a:r>
              <a:rPr lang="uk-UA" sz="3200" dirty="0" smtClean="0"/>
              <a:t>Безумовно</a:t>
            </a:r>
            <a:r>
              <a:rPr lang="uk-UA" sz="3200" dirty="0"/>
              <a:t>, значно збагачують арсенал учителя електронні ресурси, матеріали для проведення дослідів, колекції наочності, моделі тощо.</a:t>
            </a:r>
          </a:p>
        </p:txBody>
      </p:sp>
    </p:spTree>
    <p:extLst>
      <p:ext uri="{BB962C8B-B14F-4D97-AF65-F5344CB8AC3E}">
        <p14:creationId xmlns:p14="http://schemas.microsoft.com/office/powerpoint/2010/main" val="245763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30402">
            <a:off x="519534" y="350852"/>
            <a:ext cx="8313149" cy="138907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Як </a:t>
            </a:r>
            <a:r>
              <a:rPr lang="ru-RU" sz="4000" b="1" dirty="0" err="1"/>
              <a:t>налагодити</a:t>
            </a:r>
            <a:r>
              <a:rPr lang="ru-RU" sz="4000" b="1" dirty="0"/>
              <a:t> </a:t>
            </a:r>
            <a:r>
              <a:rPr lang="ru-RU" sz="4000" b="1" dirty="0" err="1"/>
              <a:t>конструктивну</a:t>
            </a:r>
            <a:r>
              <a:rPr lang="ru-RU" sz="4000" b="1" dirty="0"/>
              <a:t> </a:t>
            </a:r>
            <a:r>
              <a:rPr lang="ru-RU" sz="4000" b="1" dirty="0" err="1"/>
              <a:t>співпрацю</a:t>
            </a:r>
            <a:r>
              <a:rPr lang="ru-RU" sz="4000" b="1" dirty="0"/>
              <a:t> в </a:t>
            </a:r>
            <a:r>
              <a:rPr lang="ru-RU" sz="4000" b="1" dirty="0" err="1"/>
              <a:t>класі</a:t>
            </a:r>
            <a:r>
              <a:rPr lang="ru-RU" sz="4000" b="1" dirty="0"/>
              <a:t> за </a:t>
            </a:r>
            <a:r>
              <a:rPr lang="ru-RU" sz="4000" b="1" dirty="0" err="1" smtClean="0"/>
              <a:t>компетентнісного</a:t>
            </a:r>
            <a:r>
              <a:rPr lang="ru-RU" sz="4000" b="1" dirty="0" smtClean="0"/>
              <a:t> </a:t>
            </a:r>
            <a:r>
              <a:rPr lang="ru-RU" sz="4000" b="1" dirty="0" err="1"/>
              <a:t>підходу</a:t>
            </a:r>
            <a:r>
              <a:rPr lang="ru-RU" sz="4000" b="1" dirty="0"/>
              <a:t>?</a:t>
            </a:r>
            <a:endParaRPr lang="ru-RU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r="68947" b="7650"/>
          <a:stretch/>
        </p:blipFill>
        <p:spPr>
          <a:xfrm flipH="1">
            <a:off x="8830487" y="0"/>
            <a:ext cx="3361513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29389" y="2086616"/>
            <a:ext cx="79642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3200" b="1" dirty="0"/>
              <a:t>Правила </a:t>
            </a:r>
            <a:r>
              <a:rPr lang="ru-RU" sz="3200" b="1" dirty="0" err="1"/>
              <a:t>мають</a:t>
            </a:r>
            <a:r>
              <a:rPr lang="ru-RU" sz="3200" b="1" dirty="0"/>
              <a:t> бути </a:t>
            </a:r>
            <a:r>
              <a:rPr lang="ru-RU" sz="3200" b="1" dirty="0" err="1"/>
              <a:t>чіткими</a:t>
            </a:r>
            <a:r>
              <a:rPr lang="ru-RU" sz="3200" b="1" dirty="0"/>
              <a:t> і </a:t>
            </a:r>
            <a:r>
              <a:rPr lang="ru-RU" sz="3200" b="1" dirty="0" err="1" smtClean="0"/>
              <a:t>зрозумілими</a:t>
            </a:r>
            <a:r>
              <a:rPr lang="ru-RU" sz="3200" b="1" dirty="0"/>
              <a:t>;</a:t>
            </a:r>
            <a:endParaRPr lang="ru-RU" sz="3200" b="1" dirty="0" smtClean="0"/>
          </a:p>
          <a:p>
            <a:pPr marL="457200" indent="-457200">
              <a:buFont typeface="Wingdings" pitchFamily="2" charset="2"/>
              <a:buChar char="Ø"/>
            </a:pPr>
            <a:r>
              <a:rPr lang="ru-RU" sz="3200" b="1" dirty="0" err="1"/>
              <a:t>Співпраця</a:t>
            </a:r>
            <a:r>
              <a:rPr lang="ru-RU" sz="3200" b="1" dirty="0"/>
              <a:t> в парах, </a:t>
            </a:r>
            <a:r>
              <a:rPr lang="ru-RU" sz="3200" b="1" dirty="0" err="1"/>
              <a:t>потім</a:t>
            </a:r>
            <a:r>
              <a:rPr lang="ru-RU" sz="3200" b="1" dirty="0"/>
              <a:t> у </a:t>
            </a:r>
            <a:r>
              <a:rPr lang="ru-RU" sz="3200" b="1" dirty="0" err="1" smtClean="0"/>
              <a:t>групах</a:t>
            </a:r>
            <a:r>
              <a:rPr lang="ru-RU" sz="3200" b="1" dirty="0" smtClean="0"/>
              <a:t>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200" b="1" dirty="0" err="1"/>
              <a:t>Завдання</a:t>
            </a:r>
            <a:r>
              <a:rPr lang="ru-RU" sz="3200" b="1" dirty="0"/>
              <a:t> на </a:t>
            </a:r>
            <a:r>
              <a:rPr lang="ru-RU" sz="3200" b="1" dirty="0" err="1"/>
              <a:t>розвиток</a:t>
            </a:r>
            <a:r>
              <a:rPr lang="ru-RU" sz="3200" b="1" dirty="0"/>
              <a:t> </a:t>
            </a:r>
            <a:r>
              <a:rPr lang="ru-RU" sz="3200" b="1" dirty="0" err="1"/>
              <a:t>навичок</a:t>
            </a:r>
            <a:r>
              <a:rPr lang="ru-RU" sz="3200" b="1" dirty="0"/>
              <a:t> </a:t>
            </a:r>
            <a:r>
              <a:rPr lang="ru-RU" sz="3200" b="1" dirty="0" err="1" smtClean="0"/>
              <a:t>діалогу</a:t>
            </a:r>
            <a:r>
              <a:rPr lang="ru-RU" sz="3200" b="1" dirty="0" smtClean="0"/>
              <a:t>.</a:t>
            </a:r>
            <a:r>
              <a:rPr lang="uk-UA" sz="3200" dirty="0" smtClean="0"/>
              <a:t> </a:t>
            </a:r>
          </a:p>
          <a:p>
            <a:endParaRPr lang="uk-UA" sz="3200" dirty="0"/>
          </a:p>
          <a:p>
            <a:r>
              <a:rPr lang="uk-UA" sz="3200" dirty="0" smtClean="0"/>
              <a:t>Безумовно</a:t>
            </a:r>
            <a:r>
              <a:rPr lang="uk-UA" sz="3200" dirty="0"/>
              <a:t>, значно збагачують арсенал учителя електронні ресурси, матеріали для проведення дослідів, колекції наочності, моделі тощо.</a:t>
            </a:r>
          </a:p>
        </p:txBody>
      </p:sp>
    </p:spTree>
    <p:extLst>
      <p:ext uri="{BB962C8B-B14F-4D97-AF65-F5344CB8AC3E}">
        <p14:creationId xmlns:p14="http://schemas.microsoft.com/office/powerpoint/2010/main" val="296979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62589" y="21894"/>
            <a:ext cx="6649973" cy="1202947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Genial.ly</a:t>
            </a:r>
            <a:endParaRPr lang="en-US" sz="7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90638" y="6074186"/>
            <a:ext cx="4267200" cy="609600"/>
          </a:xfrm>
        </p:spPr>
        <p:txBody>
          <a:bodyPr>
            <a:normAutofit/>
          </a:bodyPr>
          <a:lstStyle/>
          <a:p>
            <a:r>
              <a:rPr lang="en-US" sz="3200" dirty="0">
                <a:hlinkClick r:id="rId2"/>
              </a:rPr>
              <a:t>https://app.genial.ly</a:t>
            </a:r>
            <a:r>
              <a:rPr lang="en-US" sz="3200" dirty="0" smtClean="0">
                <a:hlinkClick r:id="rId2"/>
              </a:rPr>
              <a:t>/</a:t>
            </a:r>
            <a:r>
              <a:rPr lang="uk-UA" sz="3200" dirty="0" smtClean="0"/>
              <a:t> 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09538" y="1121690"/>
            <a:ext cx="70294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Сервіс, який містить понад тисячу шаблонів за допомогою яких можна 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створювати інтерактивний контент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68"/>
          <a:stretch/>
        </p:blipFill>
        <p:spPr>
          <a:xfrm>
            <a:off x="9678573" y="0"/>
            <a:ext cx="2513428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9" t="29973" r="41166" b="29471"/>
          <a:stretch/>
        </p:blipFill>
        <p:spPr bwMode="auto">
          <a:xfrm>
            <a:off x="1147803" y="1852955"/>
            <a:ext cx="7591185" cy="417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81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1823" y="6015161"/>
            <a:ext cx="4748142" cy="609600"/>
          </a:xfrm>
        </p:spPr>
        <p:txBody>
          <a:bodyPr>
            <a:normAutofit fontScale="55000" lnSpcReduction="20000"/>
          </a:bodyPr>
          <a:lstStyle/>
          <a:p>
            <a:r>
              <a:rPr lang="en-US" sz="3200" dirty="0">
                <a:hlinkClick r:id="rId2"/>
              </a:rPr>
              <a:t>https://</a:t>
            </a:r>
            <a:r>
              <a:rPr lang="en-US" sz="3200" dirty="0" smtClean="0">
                <a:hlinkClick r:id="rId2"/>
              </a:rPr>
              <a:t>view.genial.ly/6537cff2b4e6a4001179a380/interactive-content-kdi-mistectvo-10-11-klas</a:t>
            </a:r>
            <a:r>
              <a:rPr lang="uk-UA" sz="3200" dirty="0" smtClean="0"/>
              <a:t> 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6" y="0"/>
            <a:ext cx="9712905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68"/>
          <a:stretch/>
        </p:blipFill>
        <p:spPr>
          <a:xfrm>
            <a:off x="9715201" y="0"/>
            <a:ext cx="2476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7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04" y="116553"/>
            <a:ext cx="6649973" cy="1202947"/>
          </a:xfrm>
        </p:spPr>
        <p:txBody>
          <a:bodyPr>
            <a:noAutofit/>
          </a:bodyPr>
          <a:lstStyle/>
          <a:p>
            <a:r>
              <a:rPr lang="uk-UA" sz="7200" b="1" dirty="0" smtClean="0"/>
              <a:t>Віртуальні музеї</a:t>
            </a:r>
            <a:endParaRPr lang="en-US" sz="7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8692" y="3913305"/>
            <a:ext cx="6253869" cy="609600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https://museums.authenticukraine.com.ua/ua</a:t>
            </a:r>
            <a:r>
              <a:rPr lang="en-US" dirty="0" smtClean="0">
                <a:hlinkClick r:id="rId2"/>
              </a:rPr>
              <a:t>/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1262" y="1231117"/>
            <a:ext cx="6558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Досліджувати</a:t>
            </a:r>
            <a:r>
              <a:rPr lang="ru-RU" sz="2000" b="1" dirty="0"/>
              <a:t>, не </a:t>
            </a:r>
            <a:r>
              <a:rPr lang="ru-RU" sz="2000" b="1" dirty="0" err="1"/>
              <a:t>виходячи</a:t>
            </a:r>
            <a:r>
              <a:rPr lang="ru-RU" sz="2000" b="1" dirty="0"/>
              <a:t> з </a:t>
            </a:r>
            <a:r>
              <a:rPr lang="ru-RU" sz="2000" b="1" dirty="0" smtClean="0"/>
              <a:t>дому </a:t>
            </a:r>
            <a:r>
              <a:rPr lang="ru-RU" sz="2000" b="1" dirty="0" err="1" smtClean="0"/>
              <a:t>чи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класу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щоб</a:t>
            </a:r>
            <a:r>
              <a:rPr lang="ru-RU" sz="2000" b="1" dirty="0" smtClean="0"/>
              <a:t> </a:t>
            </a:r>
            <a:r>
              <a:rPr lang="ru-RU" sz="2000" b="1" dirty="0" err="1"/>
              <a:t>урізноманітнити</a:t>
            </a:r>
            <a:r>
              <a:rPr lang="ru-RU" sz="2000" b="1" dirty="0"/>
              <a:t> </a:t>
            </a:r>
            <a:r>
              <a:rPr lang="ru-RU" sz="2000" b="1" dirty="0" smtClean="0"/>
              <a:t>уроки та </a:t>
            </a:r>
            <a:r>
              <a:rPr lang="ru-RU" sz="2000" b="1" dirty="0" err="1" smtClean="0"/>
              <a:t>зробити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їх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нестандартними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10290" y="4565432"/>
            <a:ext cx="5237367" cy="6014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 smtClean="0">
                <a:latin typeface="Arial Black" pitchFamily="34" charset="0"/>
              </a:rPr>
              <a:t>Платформа </a:t>
            </a:r>
            <a:r>
              <a:rPr lang="en-US" sz="3200" b="1" dirty="0" smtClean="0">
                <a:latin typeface="Arial Black" pitchFamily="34" charset="0"/>
              </a:rPr>
              <a:t>NEARPOD</a:t>
            </a:r>
            <a:endParaRPr lang="en-US" sz="3200" b="1" dirty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1574" y="2684121"/>
            <a:ext cx="6877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https://my.matterport.com/show/?</a:t>
            </a:r>
            <a:r>
              <a:rPr lang="en-US" sz="2400" dirty="0" smtClean="0">
                <a:hlinkClick r:id="rId3"/>
              </a:rPr>
              <a:t>m=K5MKrKcfyRW</a:t>
            </a:r>
            <a:r>
              <a:rPr lang="uk-UA" sz="2400" dirty="0" smtClean="0"/>
              <a:t> </a:t>
            </a:r>
            <a:endParaRPr lang="uk-UA" sz="24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97060" y="2178504"/>
            <a:ext cx="4799079" cy="6014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3200" b="1" dirty="0" smtClean="0">
                <a:latin typeface="Arial Black" pitchFamily="34" charset="0"/>
              </a:rPr>
              <a:t>Музей – театр Далі</a:t>
            </a:r>
            <a:endParaRPr lang="en-US" sz="3200" b="1" dirty="0"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6" t="11816" r="60000" b="4226"/>
          <a:stretch/>
        </p:blipFill>
        <p:spPr bwMode="auto">
          <a:xfrm>
            <a:off x="7349242" y="-1"/>
            <a:ext cx="484275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119085" y="5977040"/>
            <a:ext cx="52700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https://app.nearpod.com/?pin=270D01E86B2BE6DD02EFB8540AE75DD0-1&amp;&amp;</a:t>
            </a:r>
            <a:r>
              <a:rPr lang="en-US" dirty="0" smtClean="0">
                <a:hlinkClick r:id="rId5"/>
              </a:rPr>
              <a:t>utm_source=link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96386" y="3415999"/>
            <a:ext cx="6382711" cy="6014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 smtClean="0">
                <a:latin typeface="Arial Black" pitchFamily="34" charset="0"/>
              </a:rPr>
              <a:t>Музеї України просто неба</a:t>
            </a:r>
            <a:endParaRPr lang="en-US" sz="3200" b="1" dirty="0"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19085" y="5166906"/>
            <a:ext cx="49202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https://app.nearpod.com/?pin=DE87CE9ED40D991E6DDC39D8010551F6-1&amp;&amp;</a:t>
            </a:r>
            <a:r>
              <a:rPr lang="en-US" dirty="0" smtClean="0">
                <a:hlinkClick r:id="rId6"/>
              </a:rPr>
              <a:t>utm_source=link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542050" y="5144002"/>
            <a:ext cx="15822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dirty="0" smtClean="0"/>
              <a:t>Готика</a:t>
            </a:r>
          </a:p>
          <a:p>
            <a:pPr>
              <a:lnSpc>
                <a:spcPct val="150000"/>
              </a:lnSpc>
            </a:pPr>
            <a:r>
              <a:rPr lang="uk-UA" sz="2800" dirty="0" smtClean="0"/>
              <a:t>Ренесанс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42988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1032</TotalTime>
  <Words>463</Words>
  <Application>Microsoft Office PowerPoint</Application>
  <PresentationFormat>Широкоэкранный</PresentationFormat>
  <Paragraphs>91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Bahnschrift Light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За класичного підходу до навчання сценарій уроку розгортається орієнтовно за такою логікою: вчитель повідомляє тему, пояснює, для чого вона в житті, розказує та ілюструє тему.    Викладання нової теми за компетентнісного навчання ґрунтується на  проблемному та діяльнісному підходах.</vt:lpstr>
      <vt:lpstr>Проблемний підхід</vt:lpstr>
      <vt:lpstr>Діяльнісний підхід</vt:lpstr>
      <vt:lpstr>Засоби реалізації  компетентнісного навчання</vt:lpstr>
      <vt:lpstr>Як налагодити конструктивну співпрацю в класі за компетентнісного підходу?</vt:lpstr>
      <vt:lpstr>Genial.ly</vt:lpstr>
      <vt:lpstr>Презентация PowerPoint</vt:lpstr>
      <vt:lpstr>Віртуальні музеї</vt:lpstr>
      <vt:lpstr>Презентация PowerPoint</vt:lpstr>
      <vt:lpstr>Презентация PowerPoint</vt:lpstr>
      <vt:lpstr>Презентация PowerPoint</vt:lpstr>
      <vt:lpstr>Презентация PowerPoint</vt:lpstr>
      <vt:lpstr>1 – завантажити додаток Just Dance Now 2 – пройти авторизацію (вік, PC, join room) 3 – згодом приєднатися за кодом на екрані</vt:lpstr>
      <vt:lpstr>Презентация PowerPoint</vt:lpstr>
      <vt:lpstr>Презентация PowerPoint</vt:lpstr>
      <vt:lpstr>Презентация PowerPoint</vt:lpstr>
      <vt:lpstr>ПОСИЛАННЯ НА ВИКОРИСТАНІ ДЖЕРЕЛА :</vt:lpstr>
      <vt:lpstr>Роздатковий матеріал (джерело https://www.musicca.com/uk/vpravi/ritmi )  </vt:lpstr>
      <vt:lpstr>Роздатковий матеріал (джерело https://www.musicca.com/uk/vpravi/ritmi )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Інноваційні технології для стимулювання розвитку інтелектуального та творчого потенціалу</dc:title>
  <dc:creator>User</dc:creator>
  <cp:lastModifiedBy>User</cp:lastModifiedBy>
  <cp:revision>85</cp:revision>
  <cp:lastPrinted>2024-01-23T09:52:16Z</cp:lastPrinted>
  <dcterms:created xsi:type="dcterms:W3CDTF">2024-01-03T12:38:45Z</dcterms:created>
  <dcterms:modified xsi:type="dcterms:W3CDTF">2024-01-23T11:50:37Z</dcterms:modified>
</cp:coreProperties>
</file>